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28" r:id="rId2"/>
  </p:sldMasterIdLst>
  <p:notesMasterIdLst>
    <p:notesMasterId r:id="rId20"/>
  </p:notesMasterIdLst>
  <p:sldIdLst>
    <p:sldId id="256" r:id="rId3"/>
    <p:sldId id="257" r:id="rId4"/>
    <p:sldId id="259" r:id="rId5"/>
    <p:sldId id="258" r:id="rId6"/>
    <p:sldId id="267" r:id="rId7"/>
    <p:sldId id="260" r:id="rId8"/>
    <p:sldId id="262" r:id="rId9"/>
    <p:sldId id="263" r:id="rId10"/>
    <p:sldId id="261" r:id="rId11"/>
    <p:sldId id="264" r:id="rId12"/>
    <p:sldId id="268" r:id="rId13"/>
    <p:sldId id="269" r:id="rId14"/>
    <p:sldId id="272" r:id="rId15"/>
    <p:sldId id="270" r:id="rId16"/>
    <p:sldId id="271" r:id="rId17"/>
    <p:sldId id="266" r:id="rId18"/>
    <p:sldId id="273" r:id="rId1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90440-D75C-4AE2-B035-0E96023B73DC}" type="datetimeFigureOut">
              <a:rPr lang="el-GR" smtClean="0"/>
              <a:t>16/5/2017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2F13B-954B-4C53-ACDD-A5425FA8AC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2307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2F13B-954B-4C53-ACDD-A5425FA8AC7A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4506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Large </a:t>
            </a:r>
            <a:r>
              <a:rPr lang="en-US" dirty="0" err="1" smtClean="0"/>
              <a:t>metalla</a:t>
            </a:r>
            <a:r>
              <a:rPr lang="en-US" dirty="0" smtClean="0"/>
              <a:t>-assemblies, known as </a:t>
            </a:r>
            <a:r>
              <a:rPr lang="en-US" dirty="0" err="1" smtClean="0"/>
              <a:t>metallaprisms</a:t>
            </a:r>
            <a:r>
              <a:rPr lang="en-US" dirty="0" smtClean="0"/>
              <a:t>, contain a </a:t>
            </a:r>
            <a:r>
              <a:rPr lang="en-US" dirty="0" err="1" smtClean="0"/>
              <a:t>conformationally</a:t>
            </a:r>
            <a:r>
              <a:rPr lang="en-US" dirty="0" smtClean="0"/>
              <a:t> flexible cavity that allows them to host a variety of guest molecules. These assemblies have shown promise as agents of drug delivery to cancer cells.</a:t>
            </a:r>
          </a:p>
          <a:p>
            <a:r>
              <a:rPr lang="el-GR" dirty="0" err="1" smtClean="0"/>
              <a:t>Κύκλοπενταδιένιο</a:t>
            </a:r>
            <a:r>
              <a:rPr lang="el-GR" baseline="0" dirty="0" smtClean="0"/>
              <a:t> και 1,3,7-οκτατριένιο</a:t>
            </a:r>
          </a:p>
          <a:p>
            <a:r>
              <a:rPr lang="el-GR" baseline="0" dirty="0" smtClean="0"/>
              <a:t>Οργανομεταλλικός καταλύτης</a:t>
            </a:r>
            <a:endParaRPr lang="en-US" baseline="0" dirty="0" smtClean="0"/>
          </a:p>
          <a:p>
            <a:r>
              <a:rPr lang="en-US" baseline="0" dirty="0" smtClean="0"/>
              <a:t>Can react with CO will still encapsulated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2F13B-954B-4C53-ACDD-A5425FA8AC7A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2688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Metallaprisms</a:t>
            </a:r>
            <a:r>
              <a:rPr lang="en-US" dirty="0" smtClean="0"/>
              <a:t> are a popular kind of coordination cage. In these compounds, six metal </a:t>
            </a:r>
            <a:r>
              <a:rPr lang="en-US" dirty="0" err="1" smtClean="0"/>
              <a:t>centres</a:t>
            </a:r>
            <a:r>
              <a:rPr lang="en-US" dirty="0" smtClean="0"/>
              <a:t> are linked with ligands to form an array of approximate D3h symmetry. They typically have </a:t>
            </a:r>
            <a:r>
              <a:rPr lang="en-US" dirty="0" err="1" smtClean="0"/>
              <a:t>conformationally</a:t>
            </a:r>
            <a:r>
              <a:rPr lang="en-US" dirty="0" smtClean="0"/>
              <a:t>-flexible cavities into which a variety of guest molecules bind.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2F13B-954B-4C53-ACDD-A5425FA8AC7A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7465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2014</a:t>
            </a:r>
          </a:p>
          <a:p>
            <a:r>
              <a:rPr lang="en-US" dirty="0" smtClean="0"/>
              <a:t>Incorporating functional guest molecules into the cavities of crystalline porous materials makes it possible to engineer these</a:t>
            </a:r>
          </a:p>
          <a:p>
            <a:r>
              <a:rPr lang="en-US" dirty="0" smtClean="0"/>
              <a:t>materials for drug delivery,</a:t>
            </a:r>
            <a:r>
              <a:rPr lang="en-US" baseline="0" dirty="0" smtClean="0"/>
              <a:t> </a:t>
            </a:r>
            <a:r>
              <a:rPr lang="en-US" dirty="0" smtClean="0"/>
              <a:t>sensing, electrical conductivity, luminescence</a:t>
            </a:r>
            <a:r>
              <a:rPr lang="en-US" baseline="0" dirty="0" smtClean="0"/>
              <a:t> </a:t>
            </a:r>
            <a:r>
              <a:rPr lang="en-US" dirty="0" smtClean="0"/>
              <a:t>and energy conversion.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2F13B-954B-4C53-ACDD-A5425FA8AC7A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8988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the</a:t>
            </a:r>
            <a:r>
              <a:rPr lang="en-US" baseline="0" dirty="0" smtClean="0"/>
              <a:t> capsule doesn’t break and is held together on the SiO</a:t>
            </a:r>
            <a:r>
              <a:rPr lang="en-US" baseline="-25000" dirty="0" smtClean="0"/>
              <a:t>2</a:t>
            </a:r>
            <a:r>
              <a:rPr lang="en-US" baseline="0" dirty="0" smtClean="0"/>
              <a:t> surface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2F13B-954B-4C53-ACDD-A5425FA8AC7A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263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Fumarate binds more strongly to copper</a:t>
            </a:r>
          </a:p>
          <a:p>
            <a:r>
              <a:rPr lang="en-US" dirty="0" smtClean="0"/>
              <a:t>In the case of cis and trans 1,2-cyclopropane </a:t>
            </a:r>
            <a:r>
              <a:rPr lang="en-US" dirty="0" err="1" smtClean="0"/>
              <a:t>dicarboxylate</a:t>
            </a:r>
            <a:r>
              <a:rPr lang="en-US" dirty="0" smtClean="0"/>
              <a:t>, the cis isomer binds more strongly to the copper </a:t>
            </a:r>
            <a:r>
              <a:rPr lang="en-US" dirty="0" err="1" smtClean="0"/>
              <a:t>cryptate</a:t>
            </a:r>
            <a:endParaRPr lang="en-US" dirty="0" smtClean="0"/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Dinuclear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metal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cryptates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particularly those which are zinc-based, may serve as very promising agents for isomeric separation and purification.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2F13B-954B-4C53-ACDD-A5425FA8AC7A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0348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2F13B-954B-4C53-ACDD-A5425FA8AC7A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1002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7D04-B347-4E86-8524-0A6CFD2D7D65}" type="datetimeFigureOut">
              <a:rPr lang="el-GR" smtClean="0"/>
              <a:t>16/5/2017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6143-CE98-411E-AFE5-EE21350C8C6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3214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7D04-B347-4E86-8524-0A6CFD2D7D65}" type="datetimeFigureOut">
              <a:rPr lang="el-GR" smtClean="0"/>
              <a:t>16/5/2017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6143-CE98-411E-AFE5-EE21350C8C6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4643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7D04-B347-4E86-8524-0A6CFD2D7D65}" type="datetimeFigureOut">
              <a:rPr lang="el-GR" smtClean="0"/>
              <a:t>16/5/2017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6143-CE98-411E-AFE5-EE21350C8C6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0132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7D04-B347-4E86-8524-0A6CFD2D7D65}" type="datetimeFigureOut">
              <a:rPr lang="el-GR" smtClean="0"/>
              <a:t>16/5/2017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6143-CE98-411E-AFE5-EE21350C8C69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422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7D04-B347-4E86-8524-0A6CFD2D7D65}" type="datetimeFigureOut">
              <a:rPr lang="el-GR" smtClean="0"/>
              <a:t>16/5/2017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6143-CE98-411E-AFE5-EE21350C8C6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5156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7D04-B347-4E86-8524-0A6CFD2D7D65}" type="datetimeFigureOut">
              <a:rPr lang="el-GR" smtClean="0"/>
              <a:t>16/5/2017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6143-CE98-411E-AFE5-EE21350C8C69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747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7D04-B347-4E86-8524-0A6CFD2D7D65}" type="datetimeFigureOut">
              <a:rPr lang="el-GR" smtClean="0"/>
              <a:t>16/5/2017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6143-CE98-411E-AFE5-EE21350C8C6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4219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7D04-B347-4E86-8524-0A6CFD2D7D65}" type="datetimeFigureOut">
              <a:rPr lang="el-GR" smtClean="0"/>
              <a:t>16/5/2017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6143-CE98-411E-AFE5-EE21350C8C6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8196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7D04-B347-4E86-8524-0A6CFD2D7D65}" type="datetimeFigureOut">
              <a:rPr lang="el-GR" smtClean="0"/>
              <a:t>16/5/2017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6143-CE98-411E-AFE5-EE21350C8C6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3351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7D04-B347-4E86-8524-0A6CFD2D7D65}" type="datetimeFigureOut">
              <a:rPr lang="el-GR" smtClean="0"/>
              <a:t>16/5/2017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6143-CE98-411E-AFE5-EE21350C8C6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0363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43C7D04-B347-4E86-8524-0A6CFD2D7D65}" type="datetimeFigureOut">
              <a:rPr lang="el-GR" smtClean="0"/>
              <a:t>16/5/2017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D16143-CE98-411E-AFE5-EE21350C8C6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973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7D04-B347-4E86-8524-0A6CFD2D7D65}" type="datetimeFigureOut">
              <a:rPr lang="el-GR" smtClean="0"/>
              <a:t>16/5/2017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6143-CE98-411E-AFE5-EE21350C8C6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34679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7D04-B347-4E86-8524-0A6CFD2D7D65}" type="datetimeFigureOut">
              <a:rPr lang="el-GR" smtClean="0"/>
              <a:t>16/5/2017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6143-CE98-411E-AFE5-EE21350C8C6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08582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7D04-B347-4E86-8524-0A6CFD2D7D65}" type="datetimeFigureOut">
              <a:rPr lang="el-GR" smtClean="0"/>
              <a:t>16/5/2017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6143-CE98-411E-AFE5-EE21350C8C6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5975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7D04-B347-4E86-8524-0A6CFD2D7D65}" type="datetimeFigureOut">
              <a:rPr lang="el-GR" smtClean="0"/>
              <a:t>16/5/2017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6143-CE98-411E-AFE5-EE21350C8C6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0916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7D04-B347-4E86-8524-0A6CFD2D7D65}" type="datetimeFigureOut">
              <a:rPr lang="el-GR" smtClean="0"/>
              <a:t>16/5/2017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6143-CE98-411E-AFE5-EE21350C8C6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8475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7D04-B347-4E86-8524-0A6CFD2D7D65}" type="datetimeFigureOut">
              <a:rPr lang="el-GR" smtClean="0"/>
              <a:t>16/5/2017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6143-CE98-411E-AFE5-EE21350C8C6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880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7D04-B347-4E86-8524-0A6CFD2D7D65}" type="datetimeFigureOut">
              <a:rPr lang="el-GR" smtClean="0"/>
              <a:t>16/5/2017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6143-CE98-411E-AFE5-EE21350C8C69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388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7D04-B347-4E86-8524-0A6CFD2D7D65}" type="datetimeFigureOut">
              <a:rPr lang="el-GR" smtClean="0"/>
              <a:t>16/5/2017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6143-CE98-411E-AFE5-EE21350C8C6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27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7D04-B347-4E86-8524-0A6CFD2D7D65}" type="datetimeFigureOut">
              <a:rPr lang="el-GR" smtClean="0"/>
              <a:t>16/5/2017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6143-CE98-411E-AFE5-EE21350C8C6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520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7D04-B347-4E86-8524-0A6CFD2D7D65}" type="datetimeFigureOut">
              <a:rPr lang="el-GR" smtClean="0"/>
              <a:t>16/5/2017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6143-CE98-411E-AFE5-EE21350C8C6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3946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7D04-B347-4E86-8524-0A6CFD2D7D65}" type="datetimeFigureOut">
              <a:rPr lang="el-GR" smtClean="0"/>
              <a:t>16/5/2017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6143-CE98-411E-AFE5-EE21350C8C6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7718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43C7D04-B347-4E86-8524-0A6CFD2D7D65}" type="datetimeFigureOut">
              <a:rPr lang="el-GR" smtClean="0"/>
              <a:t>16/5/2017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16143-CE98-411E-AFE5-EE21350C8C6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491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43C7D04-B347-4E86-8524-0A6CFD2D7D65}" type="datetimeFigureOut">
              <a:rPr lang="el-GR" smtClean="0"/>
              <a:t>16/5/2017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FD16143-CE98-411E-AFE5-EE21350C8C69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121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876659" y="1066063"/>
            <a:ext cx="8825658" cy="2677648"/>
          </a:xfrm>
        </p:spPr>
        <p:txBody>
          <a:bodyPr/>
          <a:lstStyle/>
          <a:p>
            <a:r>
              <a:rPr lang="en-US" dirty="0" smtClean="0"/>
              <a:t>Molecular Encapsulation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692208" y="5353878"/>
            <a:ext cx="8825658" cy="881270"/>
          </a:xfrm>
        </p:spPr>
        <p:txBody>
          <a:bodyPr/>
          <a:lstStyle/>
          <a:p>
            <a:pPr algn="r"/>
            <a:r>
              <a:rPr lang="el-GR" dirty="0" smtClean="0">
                <a:solidFill>
                  <a:schemeClr val="tx1"/>
                </a:solidFill>
              </a:rPr>
              <a:t>ΠΑΠΑΔΑΚΗΣ </a:t>
            </a:r>
            <a:r>
              <a:rPr lang="el-GR" dirty="0" err="1" smtClean="0">
                <a:solidFill>
                  <a:schemeClr val="tx1"/>
                </a:solidFill>
              </a:rPr>
              <a:t>ΜιχΑλης</a:t>
            </a:r>
            <a:r>
              <a:rPr lang="el-GR" dirty="0" smtClean="0">
                <a:solidFill>
                  <a:schemeClr val="tx1"/>
                </a:solidFill>
              </a:rPr>
              <a:t> 938</a:t>
            </a:r>
          </a:p>
          <a:p>
            <a:pPr algn="r"/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4131" y="1300383"/>
            <a:ext cx="2383735" cy="244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72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New way for MOF encapsulation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A part of the framework open for the entrance of the guest molecule and then the “door” closes again for the encapsulation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922" y="2589820"/>
            <a:ext cx="4039115" cy="358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68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Capsular assemblies in aqueous solutions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The </a:t>
            </a:r>
            <a:r>
              <a:rPr lang="en-US" sz="2400" dirty="0" smtClean="0"/>
              <a:t>hosts form </a:t>
            </a:r>
            <a:r>
              <a:rPr lang="en-US" sz="2400" dirty="0"/>
              <a:t>capsular assemblies in the presence of organic </a:t>
            </a:r>
            <a:r>
              <a:rPr lang="en-US" sz="2400" dirty="0" smtClean="0"/>
              <a:t>guest molecules </a:t>
            </a:r>
            <a:r>
              <a:rPr lang="en-US" sz="2400" dirty="0"/>
              <a:t>in aqueous </a:t>
            </a:r>
            <a:r>
              <a:rPr lang="en-US" sz="2400" dirty="0" smtClean="0"/>
              <a:t>solution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It has been established that </a:t>
            </a:r>
            <a:r>
              <a:rPr lang="en-US" sz="2400" dirty="0"/>
              <a:t>these </a:t>
            </a:r>
            <a:r>
              <a:rPr lang="en-US" sz="2400" dirty="0" smtClean="0"/>
              <a:t>host-guest </a:t>
            </a:r>
            <a:r>
              <a:rPr lang="en-US" sz="2400" dirty="0"/>
              <a:t>assemblies could be transferred </a:t>
            </a:r>
            <a:r>
              <a:rPr lang="en-US" sz="2400" dirty="0" smtClean="0"/>
              <a:t>from solution </a:t>
            </a:r>
            <a:r>
              <a:rPr lang="en-US" sz="2400" dirty="0"/>
              <a:t>to silica </a:t>
            </a:r>
            <a:r>
              <a:rPr lang="en-US" sz="2400" dirty="0" smtClean="0"/>
              <a:t>surface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Studies have </a:t>
            </a:r>
            <a:r>
              <a:rPr lang="en-US" sz="2400" dirty="0"/>
              <a:t>been </a:t>
            </a:r>
            <a:r>
              <a:rPr lang="en-US" sz="2400" dirty="0" smtClean="0"/>
              <a:t>carried </a:t>
            </a:r>
            <a:r>
              <a:rPr lang="en-US" sz="2400" dirty="0"/>
              <a:t>out </a:t>
            </a:r>
            <a:r>
              <a:rPr lang="en-US" sz="2400" dirty="0" smtClean="0"/>
              <a:t>for </a:t>
            </a:r>
            <a:r>
              <a:rPr lang="en-US" sz="2400" dirty="0"/>
              <a:t>electron transfer </a:t>
            </a:r>
            <a:r>
              <a:rPr lang="en-US" sz="2400" dirty="0" smtClean="0"/>
              <a:t>between dye </a:t>
            </a:r>
            <a:r>
              <a:rPr lang="en-US" sz="2400" dirty="0"/>
              <a:t>molecules included within </a:t>
            </a:r>
            <a:r>
              <a:rPr lang="en-US" sz="2400" dirty="0" err="1"/>
              <a:t>cavitands</a:t>
            </a:r>
            <a:r>
              <a:rPr lang="en-US" sz="2400" dirty="0"/>
              <a:t> and TiO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  <a:r>
              <a:rPr lang="en-US" sz="2400" dirty="0" smtClean="0"/>
              <a:t>surface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The use </a:t>
            </a:r>
            <a:r>
              <a:rPr lang="en-US" sz="2400" dirty="0"/>
              <a:t>of </a:t>
            </a:r>
            <a:r>
              <a:rPr lang="en-US" sz="2400" dirty="0" err="1"/>
              <a:t>cavitands</a:t>
            </a:r>
            <a:r>
              <a:rPr lang="en-US" sz="2400" dirty="0"/>
              <a:t> </a:t>
            </a:r>
            <a:r>
              <a:rPr lang="en-US" sz="2400" dirty="0" smtClean="0"/>
              <a:t>is believed to </a:t>
            </a:r>
            <a:r>
              <a:rPr lang="en-US" sz="2400" dirty="0"/>
              <a:t>prevent dye aggregation </a:t>
            </a:r>
            <a:r>
              <a:rPr lang="en-US" sz="2400" dirty="0" smtClean="0"/>
              <a:t>and prolong </a:t>
            </a:r>
            <a:r>
              <a:rPr lang="en-US" sz="2400" dirty="0"/>
              <a:t>the rate of back electron </a:t>
            </a:r>
            <a:r>
              <a:rPr lang="en-US" sz="2400" dirty="0" smtClean="0"/>
              <a:t>transfer</a:t>
            </a:r>
            <a:endParaRPr lang="el-GR" sz="24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93" y="3103599"/>
            <a:ext cx="4797287" cy="276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8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933" y="486604"/>
            <a:ext cx="8335962" cy="5543550"/>
          </a:xfrm>
        </p:spPr>
      </p:pic>
    </p:spTree>
    <p:extLst>
      <p:ext uri="{BB962C8B-B14F-4D97-AF65-F5344CB8AC3E}">
        <p14:creationId xmlns:p14="http://schemas.microsoft.com/office/powerpoint/2010/main" val="301163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eparation </a:t>
            </a:r>
            <a:r>
              <a:rPr lang="en-US" dirty="0"/>
              <a:t>of cis–trans isomers</a:t>
            </a:r>
            <a:br>
              <a:rPr lang="en-US" dirty="0"/>
            </a:br>
            <a:r>
              <a:rPr lang="en-US" dirty="0"/>
              <a:t>using </a:t>
            </a:r>
            <a:r>
              <a:rPr lang="en-US" dirty="0" err="1"/>
              <a:t>dinuclear</a:t>
            </a:r>
            <a:r>
              <a:rPr lang="en-US" dirty="0"/>
              <a:t> </a:t>
            </a:r>
            <a:r>
              <a:rPr lang="en-US" dirty="0" err="1" smtClean="0"/>
              <a:t>cryptates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103" y="2372140"/>
            <a:ext cx="8294753" cy="3420516"/>
          </a:xfrm>
        </p:spPr>
      </p:pic>
    </p:spTree>
    <p:extLst>
      <p:ext uri="{BB962C8B-B14F-4D97-AF65-F5344CB8AC3E}">
        <p14:creationId xmlns:p14="http://schemas.microsoft.com/office/powerpoint/2010/main" val="248307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“Changing” from liquid to solid state</a:t>
            </a:r>
            <a:endParaRPr lang="el-GR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Alcohol </a:t>
            </a:r>
            <a:r>
              <a:rPr lang="en-US" sz="2400" dirty="0"/>
              <a:t>can be molecularly encapsulated in </a:t>
            </a:r>
            <a:r>
              <a:rPr lang="en-US" sz="2400" dirty="0" err="1" smtClean="0"/>
              <a:t>cyclodextrines</a:t>
            </a: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/>
              <a:t>E</a:t>
            </a:r>
            <a:r>
              <a:rPr lang="en-US" sz="2400" dirty="0" err="1" smtClean="0"/>
              <a:t>ncapsuled</a:t>
            </a:r>
            <a:r>
              <a:rPr lang="en-US" sz="2400" dirty="0" smtClean="0"/>
              <a:t> </a:t>
            </a:r>
            <a:r>
              <a:rPr lang="en-US" sz="2400" dirty="0"/>
              <a:t>in small </a:t>
            </a:r>
            <a:r>
              <a:rPr lang="en-US" sz="2400" dirty="0" smtClean="0"/>
              <a:t>capsules the </a:t>
            </a:r>
            <a:r>
              <a:rPr lang="en-US" sz="2400" dirty="0"/>
              <a:t>fluid can be handled as a </a:t>
            </a:r>
            <a:r>
              <a:rPr lang="en-US" sz="2400" dirty="0" smtClean="0"/>
              <a:t>powder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 err="1"/>
              <a:t>cyclodextrines</a:t>
            </a:r>
            <a:r>
              <a:rPr lang="en-US" sz="2400" dirty="0"/>
              <a:t> can absorb an estimated 60 percent of their own weight in </a:t>
            </a:r>
            <a:r>
              <a:rPr lang="en-US" sz="2400" dirty="0" smtClean="0"/>
              <a:t>alcohol</a:t>
            </a:r>
            <a:endParaRPr lang="el-GR" sz="2400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43" y="4193726"/>
            <a:ext cx="7558874" cy="262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5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 and future of encapsulation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Great technique for controlling reactions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Useful way to transfer molecules especially drugs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Good for isolating unstable compounds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The release of the guest must be studied further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6464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References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Fiedler, D., Bergman, R. G., &amp; Raymond, K. N. (2006). Stabilization of Reactive Organometallic Intermediates </a:t>
            </a:r>
            <a:r>
              <a:rPr lang="en-US" dirty="0" smtClean="0"/>
              <a:t>Inside </a:t>
            </a:r>
            <a:r>
              <a:rPr lang="en-US" dirty="0"/>
              <a:t>a Self-Assembled Nanoscale Host**, 745–748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Hof, F., Craig, S. L., Nuckolls, C., &amp; </a:t>
            </a:r>
            <a:r>
              <a:rPr lang="en-US" dirty="0" err="1"/>
              <a:t>Rebek</a:t>
            </a:r>
            <a:r>
              <a:rPr lang="en-US" dirty="0"/>
              <a:t>, J. (</a:t>
            </a:r>
            <a:r>
              <a:rPr lang="en-US" dirty="0" err="1"/>
              <a:t>n.d.</a:t>
            </a:r>
            <a:r>
              <a:rPr lang="en-US" dirty="0"/>
              <a:t>). Molecular Encapsulation.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Morabito</a:t>
            </a:r>
            <a:r>
              <a:rPr lang="en-US" dirty="0"/>
              <a:t>, J. V, Chou, L., Li, Z., Manna, C. M., Petro, C. A., </a:t>
            </a:r>
            <a:r>
              <a:rPr lang="en-US" dirty="0" err="1"/>
              <a:t>Kyada</a:t>
            </a:r>
            <a:r>
              <a:rPr lang="en-US" dirty="0"/>
              <a:t>, R. J., … </a:t>
            </a:r>
            <a:r>
              <a:rPr lang="en-US" dirty="0" err="1"/>
              <a:t>Tsung</a:t>
            </a:r>
            <a:r>
              <a:rPr lang="en-US" dirty="0"/>
              <a:t>, C. (2014). Molecular Encapsulation beyond the Aperture Size Limit through Dissociative Linker Exchange in Metal − Organic Framework Crystals.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Palmer, L. C., &amp; </a:t>
            </a:r>
            <a:r>
              <a:rPr lang="en-US" dirty="0" err="1"/>
              <a:t>Rebek</a:t>
            </a:r>
            <a:r>
              <a:rPr lang="en-US" dirty="0"/>
              <a:t>, J. (2004). The ins and outs of molecular encapsulation, 3051–3059.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Psilbu</a:t>
            </a:r>
            <a:r>
              <a:rPr lang="de-DE" dirty="0"/>
              <a:t>, S., Wiberg, N., &amp; Schuster, H. (1991). </a:t>
            </a:r>
            <a:r>
              <a:rPr lang="de-DE" dirty="0" err="1"/>
              <a:t>inner</a:t>
            </a:r>
            <a:r>
              <a:rPr lang="de-DE" dirty="0"/>
              <a:t> </a:t>
            </a:r>
            <a:r>
              <a:rPr lang="de-DE" dirty="0" err="1"/>
              <a:t>phase</a:t>
            </a:r>
            <a:r>
              <a:rPr lang="de-DE" dirty="0"/>
              <a:t>, </a:t>
            </a:r>
            <a:r>
              <a:rPr lang="de-DE" i="1" dirty="0"/>
              <a:t>97</a:t>
            </a:r>
            <a:r>
              <a:rPr lang="de-DE" dirty="0"/>
              <a:t>(8), 1024–1027.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Ramasamy</a:t>
            </a:r>
            <a:r>
              <a:rPr lang="en-US" dirty="0"/>
              <a:t>, E., </a:t>
            </a:r>
            <a:r>
              <a:rPr lang="en-US" dirty="0" err="1"/>
              <a:t>Jayaraj</a:t>
            </a:r>
            <a:r>
              <a:rPr lang="en-US" dirty="0"/>
              <a:t>, N., </a:t>
            </a:r>
            <a:r>
              <a:rPr lang="en-US" dirty="0" err="1"/>
              <a:t>Porel</a:t>
            </a:r>
            <a:r>
              <a:rPr lang="en-US" dirty="0"/>
              <a:t>, M., &amp; Ramamurthy, V. (2012). Excited State Chemistry of Capsular Assemblies in Aqueous Solution and on Silica Surfaces, 10–16.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Semenova</a:t>
            </a:r>
            <a:r>
              <a:rPr lang="en-US" dirty="0"/>
              <a:t>, M. (2017). Food Hydrocolloids Advances in molecular design of biopolymer-based delivery micro / </a:t>
            </a:r>
            <a:r>
              <a:rPr lang="en-US" dirty="0" err="1"/>
              <a:t>nanovehicles</a:t>
            </a:r>
            <a:r>
              <a:rPr lang="en-US" dirty="0"/>
              <a:t> for essential fatty acids. </a:t>
            </a:r>
            <a:r>
              <a:rPr lang="en-US" i="1" dirty="0"/>
              <a:t>Food Hydrocolloids</a:t>
            </a:r>
            <a:r>
              <a:rPr lang="en-US" dirty="0"/>
              <a:t>, </a:t>
            </a:r>
            <a:r>
              <a:rPr lang="en-US" i="1" dirty="0"/>
              <a:t>68</a:t>
            </a:r>
            <a:r>
              <a:rPr lang="en-US" dirty="0"/>
              <a:t>, 114–121. https://</a:t>
            </a:r>
            <a:r>
              <a:rPr lang="en-US" dirty="0" smtClean="0"/>
              <a:t>doi.org/10.1016/j.foodhyd.2016.09.019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0655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900" dirty="0" err="1"/>
              <a:t>Bandaru</a:t>
            </a:r>
            <a:r>
              <a:rPr lang="en-US" sz="1900" dirty="0"/>
              <a:t>, S., English, N. J., &amp; </a:t>
            </a:r>
            <a:r>
              <a:rPr lang="en-US" sz="1900" dirty="0" err="1"/>
              <a:t>Macelroy</a:t>
            </a:r>
            <a:r>
              <a:rPr lang="en-US" sz="1900" dirty="0"/>
              <a:t>, J. M. D. (2014). Theoretical studies of separation of cis – trans isomers using </a:t>
            </a:r>
            <a:r>
              <a:rPr lang="en-US" sz="1900" dirty="0" err="1"/>
              <a:t>dinuclear</a:t>
            </a:r>
            <a:r>
              <a:rPr lang="en-US" sz="1900" dirty="0"/>
              <a:t> ( Cu 2 + - and Zn 2 + -based ) </a:t>
            </a:r>
            <a:r>
              <a:rPr lang="en-US" sz="1900" dirty="0" err="1"/>
              <a:t>cryptates</a:t>
            </a:r>
            <a:r>
              <a:rPr lang="en-US" sz="1900" dirty="0"/>
              <a:t>. https://doi.org/10.1007/s00894-014-2328-z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/>
              <a:t>Manna, U., </a:t>
            </a:r>
            <a:r>
              <a:rPr lang="en-US" sz="1900" dirty="0" err="1"/>
              <a:t>Chutia</a:t>
            </a:r>
            <a:r>
              <a:rPr lang="en-US" sz="1900" dirty="0"/>
              <a:t>, R., &amp; Das, G. (2016). Entrapment of Cyclic Fluoride − Water and Sulfate − Water − Sulfate Cluster Within the Self-Assembled Structure of Linear meta -</a:t>
            </a:r>
            <a:r>
              <a:rPr lang="en-US" sz="1900" dirty="0" err="1"/>
              <a:t>Phenylenediamine</a:t>
            </a:r>
            <a:r>
              <a:rPr lang="en-US" sz="1900" dirty="0"/>
              <a:t> Based </a:t>
            </a:r>
            <a:r>
              <a:rPr lang="en-US" sz="1900" dirty="0" err="1"/>
              <a:t>Bis</a:t>
            </a:r>
            <a:r>
              <a:rPr lang="en-US" sz="1900" dirty="0"/>
              <a:t>-Urea Receptors : Positional Isomeric E </a:t>
            </a:r>
            <a:r>
              <a:rPr lang="en-US" sz="1900" dirty="0" err="1"/>
              <a:t>ff</a:t>
            </a:r>
            <a:r>
              <a:rPr lang="en-US" sz="1900" dirty="0"/>
              <a:t> </a:t>
            </a:r>
            <a:r>
              <a:rPr lang="en-US" sz="1900" dirty="0" err="1"/>
              <a:t>ect</a:t>
            </a:r>
            <a:r>
              <a:rPr lang="en-US" sz="1900" dirty="0"/>
              <a:t>. https://doi.org/10.1021/acs.cgd.6b00205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 err="1"/>
              <a:t>Salavati-niasari</a:t>
            </a:r>
            <a:r>
              <a:rPr lang="en-US" sz="1900" dirty="0"/>
              <a:t>, M., &amp; </a:t>
            </a:r>
            <a:r>
              <a:rPr lang="en-US" sz="1900" dirty="0" err="1"/>
              <a:t>Sobhani</a:t>
            </a:r>
            <a:r>
              <a:rPr lang="en-US" sz="1900" dirty="0"/>
              <a:t>, A. (2008). Ship-in-a-bottle synthesis , characterization and catalytic oxidation of cyclohexane by Host ( </a:t>
            </a:r>
            <a:r>
              <a:rPr lang="en-US" sz="1900" dirty="0" err="1"/>
              <a:t>nanopores</a:t>
            </a:r>
            <a:r>
              <a:rPr lang="en-US" sz="1900" dirty="0"/>
              <a:t> of zeolite-Y )/ guest ( </a:t>
            </a:r>
            <a:r>
              <a:rPr lang="en-US" sz="1900" dirty="0" err="1"/>
              <a:t>Mn</a:t>
            </a:r>
            <a:r>
              <a:rPr lang="en-US" sz="1900" dirty="0"/>
              <a:t> ( II ), Co ( II ), Ni ( II ) and Cu ( II ) complexes of </a:t>
            </a:r>
            <a:r>
              <a:rPr lang="en-US" sz="1900" dirty="0" err="1"/>
              <a:t>bis</a:t>
            </a:r>
            <a:r>
              <a:rPr lang="en-US" sz="1900" dirty="0"/>
              <a:t> ( </a:t>
            </a:r>
            <a:r>
              <a:rPr lang="en-US" sz="1900" dirty="0" err="1"/>
              <a:t>salicyaldehyde</a:t>
            </a:r>
            <a:r>
              <a:rPr lang="en-US" sz="1900" dirty="0"/>
              <a:t> ) </a:t>
            </a:r>
            <a:r>
              <a:rPr lang="en-US" sz="1900" dirty="0" err="1"/>
              <a:t>oxaloyldihydrazone</a:t>
            </a:r>
            <a:r>
              <a:rPr lang="en-US" sz="1900" dirty="0"/>
              <a:t> ) nanocomposite materials, </a:t>
            </a:r>
            <a:r>
              <a:rPr lang="en-US" sz="1900" i="1" dirty="0"/>
              <a:t>285</a:t>
            </a:r>
            <a:r>
              <a:rPr lang="en-US" sz="1900" dirty="0"/>
              <a:t>, 58–67. https://doi.org/10.1016/j.molcata.2008.01.030</a:t>
            </a:r>
          </a:p>
          <a:p>
            <a:pPr>
              <a:buFont typeface="Arial" panose="020B0604020202020204" pitchFamily="34" charset="0"/>
              <a:buChar char="•"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57219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molecular encapsulation?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It’s a sub-category of self assembly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2 types of bonds between them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Guest and host interaction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Based on enzyme encapsulation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489" y="1845734"/>
            <a:ext cx="4785191" cy="377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00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Bonds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The guest and host molecules interact with each other mainly through hydrogen bonds and ligand-like bonds.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The hydrogen bonds between them are weak and flexible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The ligand-like bonds are strong and stiff</a:t>
            </a:r>
            <a:endParaRPr lang="el-GR" sz="24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609" y="3857414"/>
            <a:ext cx="3050071" cy="242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21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Types of host molecule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There are many shapes for a host molecule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l-GR" sz="28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495091"/>
            <a:ext cx="3527729" cy="3146593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364" y="2790614"/>
            <a:ext cx="4324350" cy="213360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009" y="2631818"/>
            <a:ext cx="3172268" cy="312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25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MOFs in host-guest chemistry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Two main approaches for encapsulation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The ship-in-a-bottle approach is </a:t>
            </a:r>
            <a:r>
              <a:rPr lang="en-US" sz="2400" dirty="0" smtClean="0"/>
              <a:t>challenging for </a:t>
            </a:r>
            <a:r>
              <a:rPr lang="en-US" sz="2400" dirty="0"/>
              <a:t>the assembly of guest molecules that require </a:t>
            </a:r>
            <a:r>
              <a:rPr lang="en-US" sz="2400" dirty="0" smtClean="0"/>
              <a:t>multiple post-synthetic operations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The de novo encapsulation </a:t>
            </a:r>
            <a:r>
              <a:rPr lang="en-US" sz="2400" dirty="0" smtClean="0"/>
              <a:t>approach does </a:t>
            </a:r>
            <a:r>
              <a:rPr lang="en-US" sz="2400" dirty="0"/>
              <a:t>not have this limitation, but it requires that guest </a:t>
            </a:r>
            <a:r>
              <a:rPr lang="en-US" sz="2400" dirty="0" smtClean="0"/>
              <a:t>molecules not </a:t>
            </a:r>
            <a:r>
              <a:rPr lang="en-US" sz="2400" dirty="0"/>
              <a:t>perturb MOF crystal growth and be compatible with </a:t>
            </a:r>
            <a:r>
              <a:rPr lang="en-US" sz="2400" dirty="0" smtClean="0"/>
              <a:t>the conditions </a:t>
            </a:r>
            <a:r>
              <a:rPr lang="en-US" sz="2400" dirty="0"/>
              <a:t>used for MOF synthesis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47258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Applications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Isomeric discrimination of molecules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Isolation of unstable compounds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Drug delivery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Controlled reactions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l-GR" sz="2400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230" y="2707863"/>
            <a:ext cx="6032483" cy="326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7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Encapsulation </a:t>
            </a:r>
            <a:r>
              <a:rPr lang="en-US" b="1" dirty="0"/>
              <a:t>of  ruthenium </a:t>
            </a:r>
            <a:r>
              <a:rPr lang="en-US" b="1" dirty="0" err="1"/>
              <a:t>metallocene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Cage </a:t>
            </a:r>
            <a:r>
              <a:rPr lang="en-US" sz="2400" dirty="0"/>
              <a:t>consisting of a gallium tetrahedral cluster compound stabilized by 6 bidentate catechol amide ligands residing at the tetrahedron </a:t>
            </a:r>
            <a:r>
              <a:rPr lang="en-US" sz="2400" dirty="0" smtClean="0"/>
              <a:t>edges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ruthenium compound decomposes in water within </a:t>
            </a:r>
            <a:r>
              <a:rPr lang="en-US" sz="2400" dirty="0" smtClean="0"/>
              <a:t>minutes and in organic solutions within hours </a:t>
            </a:r>
            <a:r>
              <a:rPr lang="en-US" sz="2400" dirty="0"/>
              <a:t>but encapsulated it survives in water for weeks.</a:t>
            </a:r>
            <a:endParaRPr lang="el-GR" sz="24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622" y="1845734"/>
            <a:ext cx="4209780" cy="403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63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Coordination cage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Large </a:t>
            </a:r>
            <a:r>
              <a:rPr lang="en-US" sz="2400" dirty="0" smtClean="0"/>
              <a:t>metal-assemblies</a:t>
            </a:r>
            <a:r>
              <a:rPr lang="en-US" sz="2400" dirty="0"/>
              <a:t>, known as </a:t>
            </a:r>
            <a:r>
              <a:rPr lang="en-US" sz="2400" dirty="0" err="1"/>
              <a:t>metallaprisms</a:t>
            </a:r>
            <a:r>
              <a:rPr lang="en-US" sz="2400" dirty="0"/>
              <a:t>, contain a </a:t>
            </a:r>
            <a:r>
              <a:rPr lang="en-US" sz="2400" dirty="0" smtClean="0"/>
              <a:t>flexible </a:t>
            </a:r>
            <a:r>
              <a:rPr lang="en-US" sz="2400" dirty="0"/>
              <a:t>cavity that allows them to host a variety of guest </a:t>
            </a:r>
            <a:r>
              <a:rPr lang="en-US" sz="2400" dirty="0" smtClean="0"/>
              <a:t>molecules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/>
              <a:t>These assemblies have shown promise as agents of drug delivery to cancer cells.</a:t>
            </a:r>
          </a:p>
          <a:p>
            <a:pPr>
              <a:buFont typeface="Arial" panose="020B0604020202020204" pitchFamily="34" charset="0"/>
              <a:buChar char="•"/>
            </a:pPr>
            <a:endParaRPr lang="el-GR" sz="28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286603"/>
            <a:ext cx="5828306" cy="573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55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Encapsulation of </a:t>
            </a:r>
            <a:r>
              <a:rPr lang="en-US" b="1" dirty="0"/>
              <a:t> </a:t>
            </a:r>
            <a:r>
              <a:rPr lang="en-US" b="1" dirty="0" err="1"/>
              <a:t>Cyclobutadiene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Encapsulation of unstable </a:t>
            </a:r>
            <a:r>
              <a:rPr lang="en-US" sz="2400" dirty="0" err="1" smtClean="0"/>
              <a:t>cyclobutadiene</a:t>
            </a:r>
            <a:r>
              <a:rPr lang="en-US" sz="2400" dirty="0" smtClean="0"/>
              <a:t> at room temperature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Isolation of </a:t>
            </a:r>
            <a:r>
              <a:rPr lang="en-US" sz="2400" dirty="0" err="1"/>
              <a:t>cyclobutadiene</a:t>
            </a:r>
            <a:r>
              <a:rPr lang="en-US" sz="2400" dirty="0"/>
              <a:t> allowed chemists to experimentally confirm one of the most fundamental predictions of the rules of aromaticity</a:t>
            </a:r>
            <a:endParaRPr lang="el-GR" sz="24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472" y="1944316"/>
            <a:ext cx="3494973" cy="382619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132" y="1944316"/>
            <a:ext cx="2236926" cy="208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84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Ανασκόπηση">
  <a:themeElements>
    <a:clrScheme name="Ανασκόπηση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Ανασκόπηση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νασκόπησ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Όψη</Template>
  <TotalTime>1279</TotalTime>
  <Words>954</Words>
  <Application>Microsoft Office PowerPoint</Application>
  <PresentationFormat>Ευρεία οθόνη</PresentationFormat>
  <Paragraphs>99</Paragraphs>
  <Slides>17</Slides>
  <Notes>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Wingdings 2</vt:lpstr>
      <vt:lpstr>HDOfficeLightV0</vt:lpstr>
      <vt:lpstr>Ανασκόπηση</vt:lpstr>
      <vt:lpstr>Molecular Encapsulation</vt:lpstr>
      <vt:lpstr>What is molecular encapsulation?</vt:lpstr>
      <vt:lpstr>Bonds</vt:lpstr>
      <vt:lpstr>Types of host molecule</vt:lpstr>
      <vt:lpstr>MOFs in host-guest chemistry</vt:lpstr>
      <vt:lpstr>Applications</vt:lpstr>
      <vt:lpstr>Encapsulation of  ruthenium metallocene</vt:lpstr>
      <vt:lpstr>Coordination cage</vt:lpstr>
      <vt:lpstr>Encapsulation of  Cyclobutadiene</vt:lpstr>
      <vt:lpstr>New way for MOF encapsulation</vt:lpstr>
      <vt:lpstr>Capsular assemblies in aqueous solutions</vt:lpstr>
      <vt:lpstr>Παρουσίαση του PowerPoint</vt:lpstr>
      <vt:lpstr>Separation of cis–trans isomers using dinuclear cryptates</vt:lpstr>
      <vt:lpstr>“Changing” from liquid to solid state</vt:lpstr>
      <vt:lpstr>Summary and future of encapsulation</vt:lpstr>
      <vt:lpstr>References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Michael Papadakis</dc:creator>
  <cp:lastModifiedBy>Michael Papadakis</cp:lastModifiedBy>
  <cp:revision>56</cp:revision>
  <dcterms:created xsi:type="dcterms:W3CDTF">2017-05-02T12:42:04Z</dcterms:created>
  <dcterms:modified xsi:type="dcterms:W3CDTF">2017-05-16T07:48:22Z</dcterms:modified>
</cp:coreProperties>
</file>